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59" r:id="rId5"/>
    <p:sldId id="260" r:id="rId6"/>
    <p:sldId id="261" r:id="rId7"/>
    <p:sldId id="262" r:id="rId8"/>
    <p:sldId id="256" r:id="rId9"/>
    <p:sldId id="263" r:id="rId10"/>
    <p:sldId id="264" r:id="rId11"/>
    <p:sldId id="296" r:id="rId12"/>
    <p:sldId id="266" r:id="rId13"/>
    <p:sldId id="267" r:id="rId14"/>
    <p:sldId id="268" r:id="rId15"/>
    <p:sldId id="269" r:id="rId16"/>
    <p:sldId id="270" r:id="rId17"/>
    <p:sldId id="284" r:id="rId18"/>
    <p:sldId id="285" r:id="rId19"/>
    <p:sldId id="271" r:id="rId20"/>
    <p:sldId id="272" r:id="rId21"/>
    <p:sldId id="273" r:id="rId22"/>
    <p:sldId id="274" r:id="rId23"/>
    <p:sldId id="286" r:id="rId24"/>
    <p:sldId id="287"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autoAdjust="0"/>
    <p:restoredTop sz="94660"/>
  </p:normalViewPr>
  <p:slideViewPr>
    <p:cSldViewPr>
      <p:cViewPr varScale="1">
        <p:scale>
          <a:sx n="87" d="100"/>
          <a:sy n="87" d="100"/>
        </p:scale>
        <p:origin x="-10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F79A8FE-BC43-4A91-8DCB-92FA9D8E0312}" type="datetimeFigureOut">
              <a:rPr lang="ms-MY" smtClean="0"/>
              <a:t>24/11/2016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22065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F79A8FE-BC43-4A91-8DCB-92FA9D8E0312}" type="datetimeFigureOut">
              <a:rPr lang="ms-MY" smtClean="0"/>
              <a:t>24/11/2016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258572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F79A8FE-BC43-4A91-8DCB-92FA9D8E0312}" type="datetimeFigureOut">
              <a:rPr lang="ms-MY" smtClean="0"/>
              <a:t>24/11/2016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106006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22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4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56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76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563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935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84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7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F79A8FE-BC43-4A91-8DCB-92FA9D8E0312}" type="datetimeFigureOut">
              <a:rPr lang="ms-MY" smtClean="0"/>
              <a:t>24/11/2016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2752331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79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0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472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175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708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733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31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82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937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5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79A8FE-BC43-4A91-8DCB-92FA9D8E0312}" type="datetimeFigureOut">
              <a:rPr lang="ms-MY" smtClean="0"/>
              <a:t>24/11/2016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1537330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779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474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37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04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F79A8FE-BC43-4A91-8DCB-92FA9D8E0312}" type="datetimeFigureOut">
              <a:rPr lang="ms-MY" smtClean="0"/>
              <a:t>24/11/2016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54415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F79A8FE-BC43-4A91-8DCB-92FA9D8E0312}" type="datetimeFigureOut">
              <a:rPr lang="ms-MY" smtClean="0"/>
              <a:t>24/11/2016</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13392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F79A8FE-BC43-4A91-8DCB-92FA9D8E0312}" type="datetimeFigureOut">
              <a:rPr lang="ms-MY" smtClean="0"/>
              <a:t>24/11/2016</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139550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9A8FE-BC43-4A91-8DCB-92FA9D8E0312}" type="datetimeFigureOut">
              <a:rPr lang="ms-MY" smtClean="0"/>
              <a:t>24/11/2016</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261224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9A8FE-BC43-4A91-8DCB-92FA9D8E0312}" type="datetimeFigureOut">
              <a:rPr lang="ms-MY" smtClean="0"/>
              <a:t>24/11/2016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15014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9A8FE-BC43-4A91-8DCB-92FA9D8E0312}" type="datetimeFigureOut">
              <a:rPr lang="ms-MY" smtClean="0"/>
              <a:t>24/11/2016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7F6FD015-9225-4818-B758-7DBDD3EC0EB0}" type="slidenum">
              <a:rPr lang="ms-MY" smtClean="0"/>
              <a:t>‹#›</a:t>
            </a:fld>
            <a:endParaRPr lang="ms-MY"/>
          </a:p>
        </p:txBody>
      </p:sp>
    </p:spTree>
    <p:extLst>
      <p:ext uri="{BB962C8B-B14F-4D97-AF65-F5344CB8AC3E}">
        <p14:creationId xmlns:p14="http://schemas.microsoft.com/office/powerpoint/2010/main" val="59190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9A8FE-BC43-4A91-8DCB-92FA9D8E0312}" type="datetimeFigureOut">
              <a:rPr lang="ms-MY" smtClean="0"/>
              <a:t>24/11/2016</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FD015-9225-4818-B758-7DBDD3EC0EB0}" type="slidenum">
              <a:rPr lang="ms-MY" smtClean="0"/>
              <a:t>‹#›</a:t>
            </a:fld>
            <a:endParaRPr lang="ms-MY"/>
          </a:p>
        </p:txBody>
      </p:sp>
    </p:spTree>
    <p:extLst>
      <p:ext uri="{BB962C8B-B14F-4D97-AF65-F5344CB8AC3E}">
        <p14:creationId xmlns:p14="http://schemas.microsoft.com/office/powerpoint/2010/main" val="146764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39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E540F-A35E-4841-A916-91D1F4F737E1}" type="datetimeFigureOut">
              <a:rPr lang="en-US" smtClean="0">
                <a:solidFill>
                  <a:prstClr val="black">
                    <a:tint val="75000"/>
                  </a:prstClr>
                </a:solidFill>
              </a:rPr>
              <a:pPr/>
              <a:t>11/24/2016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F787-72DA-4230-BD34-417EC5CD46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886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98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88640"/>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3878506"/>
            <a:ext cx="9144000" cy="2308324"/>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ulama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pewaris</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duit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dinar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mahupun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dirham,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mewariskan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pengetahuan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sesiapa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mengambil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pengetahuan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mengambil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habuan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banyak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1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1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Hadis</a:t>
            </a:r>
            <a:r>
              <a:rPr lang="en-US" sz="1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1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riwayat</a:t>
            </a:r>
            <a:r>
              <a:rPr lang="en-US" sz="1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Abu </a:t>
            </a:r>
            <a:r>
              <a:rPr lang="en-US" sz="1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Daud</a:t>
            </a:r>
            <a:r>
              <a:rPr lang="en-US" sz="1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423284"/>
            <a:ext cx="8784976"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وَإِنَّ الْعُلَمَاءَ وَرَثَةُ الْأَنْبِيَاءِ وَإِنَّ الْأَنْبِيَاءَ لَمْ يُوَرِّثُوا دِينَارًا وَلاَ دِرْهَمًا وَرَّثُوا الْعِلْمَ فَمَنْ أَخَذَهُ أَخَذَ بِحَظٍّ وَافِرٍ.</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9275" y="188168"/>
            <a:ext cx="739140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MY"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Keutamaan</a:t>
            </a:r>
            <a:r>
              <a:rPr lang="en-MY"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MY"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Ilmu</a:t>
            </a:r>
            <a:endParaRPr kumimoji="0" lang="en-MY" sz="28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
        <p:nvSpPr>
          <p:cNvPr id="4" name="Rectangle 3"/>
          <p:cNvSpPr/>
          <p:nvPr/>
        </p:nvSpPr>
        <p:spPr>
          <a:xfrm>
            <a:off x="2939650" y="1052736"/>
            <a:ext cx="5331025" cy="969676"/>
          </a:xfrm>
          <a:prstGeom prst="rect">
            <a:avLst/>
          </a:prstGeom>
          <a:ln/>
        </p:spPr>
        <p:style>
          <a:lnRef idx="1">
            <a:schemeClr val="accent3"/>
          </a:lnRef>
          <a:fillRef idx="3">
            <a:schemeClr val="accent3"/>
          </a:fillRef>
          <a:effectRef idx="2">
            <a:schemeClr val="accent3"/>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111250">
              <a:lnSpc>
                <a:spcPct val="90000"/>
              </a:lnSpc>
              <a:spcAft>
                <a:spcPct val="35000"/>
              </a:spcAft>
              <a:defRPr/>
            </a:pP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wajid</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diketahui</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oleh</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setiap</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mukallaf</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5" name="Freeform 4"/>
          <p:cNvSpPr/>
          <p:nvPr/>
        </p:nvSpPr>
        <p:spPr>
          <a:xfrm>
            <a:off x="233335" y="1140196"/>
            <a:ext cx="2362200" cy="724372"/>
          </a:xfrm>
          <a:custGeom>
            <a:avLst/>
            <a:gdLst>
              <a:gd name="connsiteX0" fmla="*/ 0 w 2999161"/>
              <a:gd name="connsiteY0" fmla="*/ 129614 h 1296144"/>
              <a:gd name="connsiteX1" fmla="*/ 129614 w 2999161"/>
              <a:gd name="connsiteY1" fmla="*/ 0 h 1296144"/>
              <a:gd name="connsiteX2" fmla="*/ 2869547 w 2999161"/>
              <a:gd name="connsiteY2" fmla="*/ 0 h 1296144"/>
              <a:gd name="connsiteX3" fmla="*/ 2999161 w 2999161"/>
              <a:gd name="connsiteY3" fmla="*/ 129614 h 1296144"/>
              <a:gd name="connsiteX4" fmla="*/ 2999161 w 2999161"/>
              <a:gd name="connsiteY4" fmla="*/ 1166530 h 1296144"/>
              <a:gd name="connsiteX5" fmla="*/ 2869547 w 2999161"/>
              <a:gd name="connsiteY5" fmla="*/ 1296144 h 1296144"/>
              <a:gd name="connsiteX6" fmla="*/ 129614 w 2999161"/>
              <a:gd name="connsiteY6" fmla="*/ 1296144 h 1296144"/>
              <a:gd name="connsiteX7" fmla="*/ 0 w 2999161"/>
              <a:gd name="connsiteY7" fmla="*/ 1166530 h 1296144"/>
              <a:gd name="connsiteX8" fmla="*/ 0 w 2999161"/>
              <a:gd name="connsiteY8" fmla="*/ 129614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161" h="1296144">
                <a:moveTo>
                  <a:pt x="0" y="129614"/>
                </a:moveTo>
                <a:cubicBezTo>
                  <a:pt x="0" y="58030"/>
                  <a:pt x="58030" y="0"/>
                  <a:pt x="129614" y="0"/>
                </a:cubicBezTo>
                <a:lnTo>
                  <a:pt x="2869547" y="0"/>
                </a:lnTo>
                <a:cubicBezTo>
                  <a:pt x="2941131" y="0"/>
                  <a:pt x="2999161" y="58030"/>
                  <a:pt x="2999161" y="129614"/>
                </a:cubicBezTo>
                <a:lnTo>
                  <a:pt x="2999161" y="1166530"/>
                </a:lnTo>
                <a:cubicBezTo>
                  <a:pt x="2999161" y="1238114"/>
                  <a:pt x="2941131" y="1296144"/>
                  <a:pt x="2869547" y="1296144"/>
                </a:cubicBezTo>
                <a:lnTo>
                  <a:pt x="129614" y="1296144"/>
                </a:lnTo>
                <a:cubicBezTo>
                  <a:pt x="58030" y="1296144"/>
                  <a:pt x="0" y="1238114"/>
                  <a:pt x="0" y="1166530"/>
                </a:cubicBezTo>
                <a:lnTo>
                  <a:pt x="0" y="129614"/>
                </a:lnTo>
                <a:close/>
              </a:path>
            </a:pathLst>
          </a:custGeom>
          <a:solidFill>
            <a:sysClr val="window" lastClr="FFFFFF"/>
          </a:solidFill>
          <a:ln w="38100" cap="flat" cmpd="sng" algn="ctr">
            <a:solidFill>
              <a:srgbClr val="0070C0"/>
            </a:solidFill>
            <a:prstDash val="solid"/>
          </a:ln>
          <a:effectLst/>
        </p:spPr>
        <p:txBody>
          <a:bodyPr lIns="133213" tIns="133213" rIns="133213" bIns="13321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fi-FI" sz="2400" b="1"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Fardhu ain</a:t>
            </a:r>
            <a:endParaRPr kumimoji="0" lang="en-MY" sz="2400" b="1" i="0" u="none" strike="noStrike" kern="0" cap="none" spc="0" normalizeH="0" baseline="0" noProof="0" dirty="0">
              <a:ln w="3175" cmpd="sng">
                <a:solidFill>
                  <a:srgbClr val="0070C0"/>
                </a:solidFill>
                <a:prstDash val="solid"/>
              </a:ln>
              <a:solidFill>
                <a:srgbClr val="0070C0"/>
              </a:solidFill>
              <a:effectLst>
                <a:outerShdw blurRad="63500" dir="3600000" algn="tl" rotWithShape="0">
                  <a:srgbClr val="000000">
                    <a:alpha val="70000"/>
                  </a:srgbClr>
                </a:outerShdw>
              </a:effectLst>
              <a:uLnTx/>
              <a:uFillTx/>
              <a:latin typeface="Arial"/>
            </a:endParaRPr>
          </a:p>
        </p:txBody>
      </p:sp>
      <p:sp>
        <p:nvSpPr>
          <p:cNvPr id="6" name="Freeform 5"/>
          <p:cNvSpPr/>
          <p:nvPr/>
        </p:nvSpPr>
        <p:spPr>
          <a:xfrm>
            <a:off x="2438400" y="1140196"/>
            <a:ext cx="609600" cy="677305"/>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ysClr val="window" lastClr="FFFFFF"/>
            </a:solidFill>
          </a:ln>
          <a:effectLst/>
        </p:spPr>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ctangle 6"/>
          <p:cNvSpPr/>
          <p:nvPr/>
        </p:nvSpPr>
        <p:spPr>
          <a:xfrm>
            <a:off x="2939650" y="2093168"/>
            <a:ext cx="5334000" cy="1014827"/>
          </a:xfrm>
          <a:prstGeom prst="rect">
            <a:avLst/>
          </a:prstGeom>
          <a:ln/>
        </p:spPr>
        <p:style>
          <a:lnRef idx="1">
            <a:schemeClr val="accent4"/>
          </a:lnRef>
          <a:fillRef idx="3">
            <a:schemeClr val="accent4"/>
          </a:fillRef>
          <a:effectRef idx="2">
            <a:schemeClr val="accent4"/>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111250">
              <a:lnSpc>
                <a:spcPct val="90000"/>
              </a:lnSpc>
              <a:spcAft>
                <a:spcPct val="35000"/>
              </a:spcAft>
              <a:defRPr/>
            </a:pP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agar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dapat</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beramal</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dan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beribadah</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dengan</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sempurna</a:t>
            </a:r>
            <a:r>
              <a:rPr lang="es-E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8" name="Rectangle 7"/>
          <p:cNvSpPr/>
          <p:nvPr/>
        </p:nvSpPr>
        <p:spPr>
          <a:xfrm>
            <a:off x="2934915" y="3540968"/>
            <a:ext cx="5331025" cy="968829"/>
          </a:xfrm>
          <a:prstGeom prst="rect">
            <a:avLst/>
          </a:prstGeom>
          <a:ln/>
        </p:spPr>
        <p:style>
          <a:lnRef idx="1">
            <a:schemeClr val="accent2"/>
          </a:lnRef>
          <a:fillRef idx="3">
            <a:schemeClr val="accent2"/>
          </a:fillRef>
          <a:effectRef idx="2">
            <a:schemeClr val="accent2"/>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tuntutan</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atas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umat</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secara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umum</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9" name="Freeform 8"/>
          <p:cNvSpPr/>
          <p:nvPr/>
        </p:nvSpPr>
        <p:spPr>
          <a:xfrm>
            <a:off x="228600" y="3388568"/>
            <a:ext cx="2362200" cy="724372"/>
          </a:xfrm>
          <a:custGeom>
            <a:avLst/>
            <a:gdLst>
              <a:gd name="connsiteX0" fmla="*/ 0 w 2999161"/>
              <a:gd name="connsiteY0" fmla="*/ 129614 h 1296144"/>
              <a:gd name="connsiteX1" fmla="*/ 129614 w 2999161"/>
              <a:gd name="connsiteY1" fmla="*/ 0 h 1296144"/>
              <a:gd name="connsiteX2" fmla="*/ 2869547 w 2999161"/>
              <a:gd name="connsiteY2" fmla="*/ 0 h 1296144"/>
              <a:gd name="connsiteX3" fmla="*/ 2999161 w 2999161"/>
              <a:gd name="connsiteY3" fmla="*/ 129614 h 1296144"/>
              <a:gd name="connsiteX4" fmla="*/ 2999161 w 2999161"/>
              <a:gd name="connsiteY4" fmla="*/ 1166530 h 1296144"/>
              <a:gd name="connsiteX5" fmla="*/ 2869547 w 2999161"/>
              <a:gd name="connsiteY5" fmla="*/ 1296144 h 1296144"/>
              <a:gd name="connsiteX6" fmla="*/ 129614 w 2999161"/>
              <a:gd name="connsiteY6" fmla="*/ 1296144 h 1296144"/>
              <a:gd name="connsiteX7" fmla="*/ 0 w 2999161"/>
              <a:gd name="connsiteY7" fmla="*/ 1166530 h 1296144"/>
              <a:gd name="connsiteX8" fmla="*/ 0 w 2999161"/>
              <a:gd name="connsiteY8" fmla="*/ 129614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161" h="1296144">
                <a:moveTo>
                  <a:pt x="0" y="129614"/>
                </a:moveTo>
                <a:cubicBezTo>
                  <a:pt x="0" y="58030"/>
                  <a:pt x="58030" y="0"/>
                  <a:pt x="129614" y="0"/>
                </a:cubicBezTo>
                <a:lnTo>
                  <a:pt x="2869547" y="0"/>
                </a:lnTo>
                <a:cubicBezTo>
                  <a:pt x="2941131" y="0"/>
                  <a:pt x="2999161" y="58030"/>
                  <a:pt x="2999161" y="129614"/>
                </a:cubicBezTo>
                <a:lnTo>
                  <a:pt x="2999161" y="1166530"/>
                </a:lnTo>
                <a:cubicBezTo>
                  <a:pt x="2999161" y="1238114"/>
                  <a:pt x="2941131" y="1296144"/>
                  <a:pt x="2869547" y="1296144"/>
                </a:cubicBezTo>
                <a:lnTo>
                  <a:pt x="129614" y="1296144"/>
                </a:lnTo>
                <a:cubicBezTo>
                  <a:pt x="58030" y="1296144"/>
                  <a:pt x="0" y="1238114"/>
                  <a:pt x="0" y="1166530"/>
                </a:cubicBezTo>
                <a:lnTo>
                  <a:pt x="0" y="129614"/>
                </a:lnTo>
                <a:close/>
              </a:path>
            </a:pathLst>
          </a:custGeom>
          <a:solidFill>
            <a:sysClr val="window" lastClr="FFFFFF"/>
          </a:solidFill>
          <a:ln w="38100" cap="flat" cmpd="sng" algn="ctr">
            <a:solidFill>
              <a:srgbClr val="0070C0"/>
            </a:solidFill>
            <a:prstDash val="solid"/>
          </a:ln>
          <a:effectLst/>
        </p:spPr>
        <p:txBody>
          <a:bodyPr lIns="133213" tIns="133213" rIns="133213" bIns="13321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fi-FI" sz="2400" b="1" kern="0" dirty="0" smtClean="0">
                <a:ln w="3175" cmpd="sng">
                  <a:solidFill>
                    <a:srgbClr val="0070C0"/>
                  </a:solidFill>
                  <a:prstDash val="solid"/>
                </a:ln>
                <a:solidFill>
                  <a:srgbClr val="0070C0"/>
                </a:solidFill>
                <a:effectLst>
                  <a:outerShdw blurRad="63500" dir="3600000" algn="tl" rotWithShape="0">
                    <a:srgbClr val="000000">
                      <a:alpha val="70000"/>
                    </a:srgbClr>
                  </a:outerShdw>
                </a:effectLst>
                <a:latin typeface="Arial"/>
              </a:rPr>
              <a:t>Fardhu kifayah</a:t>
            </a:r>
            <a:endParaRPr kumimoji="0" lang="en-MY" sz="2400" b="1" i="0" u="none" strike="noStrike" kern="0" cap="none" spc="0" normalizeH="0" baseline="0" noProof="0" dirty="0">
              <a:ln w="3175" cmpd="sng">
                <a:solidFill>
                  <a:srgbClr val="0070C0"/>
                </a:solidFill>
                <a:prstDash val="solid"/>
              </a:ln>
              <a:solidFill>
                <a:srgbClr val="0070C0"/>
              </a:solidFill>
              <a:effectLst>
                <a:outerShdw blurRad="63500" dir="3600000" algn="tl" rotWithShape="0">
                  <a:srgbClr val="000000">
                    <a:alpha val="70000"/>
                  </a:srgbClr>
                </a:outerShdw>
              </a:effectLst>
              <a:uLnTx/>
              <a:uFillTx/>
              <a:latin typeface="Arial"/>
            </a:endParaRPr>
          </a:p>
        </p:txBody>
      </p:sp>
      <p:sp>
        <p:nvSpPr>
          <p:cNvPr id="10" name="Freeform 9"/>
          <p:cNvSpPr/>
          <p:nvPr/>
        </p:nvSpPr>
        <p:spPr>
          <a:xfrm>
            <a:off x="2433665" y="3388568"/>
            <a:ext cx="609600" cy="677305"/>
          </a:xfrm>
          <a:custGeom>
            <a:avLst/>
            <a:gdLst>
              <a:gd name="connsiteX0" fmla="*/ 0 w 635822"/>
              <a:gd name="connsiteY0" fmla="*/ 148758 h 743792"/>
              <a:gd name="connsiteX1" fmla="*/ 317911 w 635822"/>
              <a:gd name="connsiteY1" fmla="*/ 148758 h 743792"/>
              <a:gd name="connsiteX2" fmla="*/ 317911 w 635822"/>
              <a:gd name="connsiteY2" fmla="*/ 0 h 743792"/>
              <a:gd name="connsiteX3" fmla="*/ 635822 w 635822"/>
              <a:gd name="connsiteY3" fmla="*/ 371896 h 743792"/>
              <a:gd name="connsiteX4" fmla="*/ 317911 w 635822"/>
              <a:gd name="connsiteY4" fmla="*/ 743792 h 743792"/>
              <a:gd name="connsiteX5" fmla="*/ 317911 w 635822"/>
              <a:gd name="connsiteY5" fmla="*/ 595034 h 743792"/>
              <a:gd name="connsiteX6" fmla="*/ 0 w 635822"/>
              <a:gd name="connsiteY6" fmla="*/ 595034 h 743792"/>
              <a:gd name="connsiteX7" fmla="*/ 0 w 635822"/>
              <a:gd name="connsiteY7" fmla="*/ 148758 h 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22" h="743792">
                <a:moveTo>
                  <a:pt x="0" y="148758"/>
                </a:moveTo>
                <a:lnTo>
                  <a:pt x="317911" y="148758"/>
                </a:lnTo>
                <a:lnTo>
                  <a:pt x="317911" y="0"/>
                </a:lnTo>
                <a:lnTo>
                  <a:pt x="635822" y="371896"/>
                </a:lnTo>
                <a:lnTo>
                  <a:pt x="317911" y="743792"/>
                </a:lnTo>
                <a:lnTo>
                  <a:pt x="317911" y="595034"/>
                </a:lnTo>
                <a:lnTo>
                  <a:pt x="0" y="595034"/>
                </a:lnTo>
                <a:lnTo>
                  <a:pt x="0" y="148758"/>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ysClr val="window" lastClr="FFFFFF"/>
            </a:solidFill>
          </a:ln>
          <a:effectLst/>
        </p:spPr>
        <p:txBody>
          <a:bodyPr lIns="0" tIns="148758" rIns="190747" bIns="148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MY" sz="2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Rectangle 10"/>
          <p:cNvSpPr/>
          <p:nvPr/>
        </p:nvSpPr>
        <p:spPr>
          <a:xfrm>
            <a:off x="2934915" y="4607768"/>
            <a:ext cx="5334000" cy="981471"/>
          </a:xfrm>
          <a:prstGeom prst="rect">
            <a:avLst/>
          </a:prstGeom>
          <a:ln/>
        </p:spPr>
        <p:style>
          <a:lnRef idx="1">
            <a:schemeClr val="accent1"/>
          </a:lnRef>
          <a:fillRef idx="3">
            <a:schemeClr val="accent1"/>
          </a:fillRef>
          <a:effectRef idx="2">
            <a:schemeClr val="accent1"/>
          </a:effectRef>
          <a:fontRef idx="minor">
            <a:schemeClr val="lt1"/>
          </a:fontRef>
        </p:style>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1111250">
              <a:lnSpc>
                <a:spcPct val="90000"/>
              </a:lnSpc>
              <a:spcAft>
                <a:spcPct val="35000"/>
              </a:spcAft>
              <a:defRPr/>
            </a:pP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Ilmu</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bagi</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kelangsungan</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hidup</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manusia</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sebagai</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s-E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khalifah</a:t>
            </a:r>
            <a:r>
              <a:rPr lang="es-E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12" name="Rectangle 11"/>
          <p:cNvSpPr/>
          <p:nvPr/>
        </p:nvSpPr>
        <p:spPr>
          <a:xfrm>
            <a:off x="1871635" y="5826968"/>
            <a:ext cx="5367365" cy="914400"/>
          </a:xfrm>
          <a:prstGeom prst="rect">
            <a:avLst/>
          </a:prstGeom>
          <a:solidFill>
            <a:sysClr val="window" lastClr="FFFFFF"/>
          </a:solidFill>
          <a:ln w="38100" cap="flat" cmpd="sng" algn="ctr">
            <a:solidFill>
              <a:srgbClr val="C00000"/>
            </a:solidFill>
            <a:prstDash val="sysDash"/>
          </a:ln>
          <a:effectLst/>
        </p:spPr>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Kita</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dituntut</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mencari</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ilmu</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yang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bermanfaat</a:t>
            </a:r>
            <a:endParaRPr kumimoji="0" lang="en-MY" sz="2400" b="0" i="0" u="none" strike="noStrike" kern="0" cap="none" spc="0" normalizeH="0" baseline="0" noProof="0" dirty="0">
              <a:ln w="3175" cmpd="sng">
                <a:solidFill>
                  <a:srgbClr val="C00000"/>
                </a:solidFill>
                <a:prstDash val="solid"/>
              </a:ln>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848" y="1066800"/>
            <a:ext cx="7848600" cy="685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lIns="148064" tIns="148064" rIns="148064" bIns="148064" spcCol="1270" anchor="ctr"/>
          <a:lstStyle/>
          <a:p>
            <a:pPr lvl="0" algn="ctr" defTabSz="1155700">
              <a:lnSpc>
                <a:spcPct val="90000"/>
              </a:lnSpc>
              <a:spcAft>
                <a:spcPct val="35000"/>
              </a:spcAft>
              <a:defRPr/>
            </a:pP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Akal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jiwa</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perlu</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kepada</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ilmu</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GB"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makrifat</a:t>
            </a:r>
            <a:r>
              <a:rPr lang="en-GB"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mn-cs"/>
            </a:endParaRPr>
          </a:p>
        </p:txBody>
      </p:sp>
      <p:sp>
        <p:nvSpPr>
          <p:cNvPr id="4" name="Rectangle 3"/>
          <p:cNvSpPr/>
          <p:nvPr/>
        </p:nvSpPr>
        <p:spPr>
          <a:xfrm>
            <a:off x="228600" y="3124200"/>
            <a:ext cx="8686800" cy="3505200"/>
          </a:xfrm>
          <a:prstGeom prst="rect">
            <a:avLst/>
          </a:prstGeom>
          <a:solidFill>
            <a:sysClr val="window" lastClr="FFFFFF"/>
          </a:solidFill>
          <a:ln w="28575" cap="flat" cmpd="sng" algn="ctr">
            <a:solidFill>
              <a:srgbClr val="7030A0"/>
            </a:solidFill>
            <a:prstDash val="solid"/>
          </a:ln>
          <a:effectLst/>
        </p:spPr>
        <p:txBody>
          <a:bodyPr lIns="148064" tIns="148064" rIns="148064" bIns="148064" spcCol="1270" anchor="ctr"/>
          <a:lstStyle/>
          <a:p>
            <a:pPr lvl="0" algn="ctr" defTabSz="1155700">
              <a:lnSpc>
                <a:spcPct val="90000"/>
              </a:lnSpc>
              <a:spcAft>
                <a:spcPct val="35000"/>
              </a:spcAft>
              <a:defRPr/>
            </a:pPr>
            <a:r>
              <a:rPr lang="ms-MY" sz="2400" kern="0" dirty="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“Sesiapa yang menjalani satu jalan menuntut ilmu, pasti Allah bukakan jalan kepadanya ke syurga. Sesungguhnya para malaikat menghamparkan sayap mereka kerana redha dengan penuntut ilmu. Dan sesungguhnya orang alim didoakan keampunan baginya oleh penduduk langit dan penduduk bumi serta ikan-ikan dilautan. Sesungguhnya kelebihan orang alim ke atas orang ‘abid (ahli ibadat) seperti kelebihan bulan purnama ke atas sekalian bintang”.            </a:t>
            </a:r>
          </a:p>
          <a:p>
            <a:pPr lvl="0" algn="ctr" defTabSz="1155700">
              <a:lnSpc>
                <a:spcPct val="90000"/>
              </a:lnSpc>
              <a:spcAft>
                <a:spcPct val="35000"/>
              </a:spcAft>
              <a:defRPr/>
            </a:pPr>
            <a:r>
              <a:rPr lang="ms-MY" sz="2400" kern="0" dirty="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 (hadis riwayat Abu Daud</a:t>
            </a:r>
            <a:r>
              <a:rPr lang="ms-MY" sz="2400" kern="0" dirty="0" smtClean="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rPr>
              <a:t>)</a:t>
            </a:r>
            <a:endParaRPr lang="ms-MY" sz="2400" kern="0" dirty="0">
              <a:ln w="3175" cmpd="sng">
                <a:solidFill>
                  <a:srgbClr val="7030A0"/>
                </a:solidFill>
                <a:prstDash val="solid"/>
              </a:ln>
              <a:solidFill>
                <a:srgbClr val="7030A0"/>
              </a:solidFill>
              <a:effectLst>
                <a:outerShdw blurRad="63500" dir="3600000" algn="tl" rotWithShape="0">
                  <a:srgbClr val="000000">
                    <a:alpha val="70000"/>
                  </a:srgbClr>
                </a:outerShdw>
              </a:effectLst>
              <a:latin typeface="Arial"/>
            </a:endParaRPr>
          </a:p>
        </p:txBody>
      </p:sp>
      <p:sp>
        <p:nvSpPr>
          <p:cNvPr id="5" name="Rectangle 4"/>
          <p:cNvSpPr/>
          <p:nvPr/>
        </p:nvSpPr>
        <p:spPr>
          <a:xfrm>
            <a:off x="97396" y="1828800"/>
            <a:ext cx="3636404" cy="838200"/>
          </a:xfrm>
          <a:prstGeom prst="rect">
            <a:avLst/>
          </a:prstGeom>
          <a:solidFill>
            <a:srgbClr val="002060"/>
          </a:solidFill>
          <a:ln w="25400" cap="flat" cmpd="sng" algn="ctr">
            <a:solidFill>
              <a:sysClr val="window" lastClr="FFFFFF">
                <a:hueOff val="0"/>
                <a:satOff val="0"/>
                <a:lumOff val="0"/>
                <a:alphaOff val="0"/>
              </a:sysClr>
            </a:solidFill>
            <a:prstDash val="solid"/>
          </a:ln>
          <a:effectLst/>
        </p:spPr>
        <p:txBody>
          <a:bodyPr lIns="148064" tIns="148064" rIns="148064" bIns="148064" spcCol="1270" anchor="ctr"/>
          <a:lstStyle/>
          <a:p>
            <a:pPr lvl="0" algn="ctr" defTabSz="1155700">
              <a:lnSpc>
                <a:spcPct val="90000"/>
              </a:lnSpc>
              <a:spcAft>
                <a:spcPct val="35000"/>
              </a:spcAft>
              <a:defRPr/>
            </a:pPr>
            <a:r>
              <a:rPr lang="nn-NO"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Maksud Amanat Rasulullah S.A.W</a:t>
            </a:r>
            <a:endParaRPr lang="ms-MY"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6" name="Down Arrow 5"/>
          <p:cNvSpPr/>
          <p:nvPr/>
        </p:nvSpPr>
        <p:spPr>
          <a:xfrm>
            <a:off x="173596" y="2590800"/>
            <a:ext cx="664604" cy="685800"/>
          </a:xfrm>
          <a:prstGeom prst="downArrow">
            <a:avLst/>
          </a:prstGeom>
          <a:solidFill>
            <a:sysClr val="window" lastClr="FFFFFF"/>
          </a:solidFill>
          <a:ln w="28575" cap="flat" cmpd="sng" algn="ctr">
            <a:solidFill>
              <a:srgbClr val="00206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ctangle 6"/>
          <p:cNvSpPr/>
          <p:nvPr/>
        </p:nvSpPr>
        <p:spPr>
          <a:xfrm>
            <a:off x="162710" y="76200"/>
            <a:ext cx="8790892"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Menjadikan</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Ilmu</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Sebagai</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Keutamaan</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p>
          <a:p>
            <a:pPr lvl="0" algn="ctr">
              <a:defRPr/>
            </a:pP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Dalam</a:t>
            </a:r>
            <a:r>
              <a:rPr lang="en-GB" sz="28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GB" sz="28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Hidup</a:t>
            </a:r>
            <a:endParaRPr kumimoji="0" lang="en-MY" sz="2800" b="0" i="0" u="none" strike="noStrike" kern="0" cap="none" spc="0" normalizeH="0" baseline="0" noProof="0" dirty="0">
              <a:ln w="3175" cmpd="sng">
                <a:solidFill>
                  <a:schemeClr val="tx1"/>
                </a:solidFill>
                <a:prstDash val="solid"/>
              </a:ln>
              <a:effectLst>
                <a:glow rad="177800">
                  <a:schemeClr val="bg1"/>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76235"/>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Mujadalah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11:</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886200"/>
            <a:ext cx="8991600" cy="2800767"/>
          </a:xfrm>
          <a:prstGeom prst="rect">
            <a:avLst/>
          </a:prstGeom>
          <a:solidFill>
            <a:srgbClr val="0070C0">
              <a:alpha val="45000"/>
            </a:srgbClr>
          </a:solidFill>
        </p:spPr>
        <p:txBody>
          <a:bodyPr wrap="square">
            <a:spAutoFit/>
          </a:bodyPr>
          <a:lstStyle/>
          <a:p>
            <a:pPr algn="ct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 yang beriman! Apabila kamu diminta memberi lapang dalam majlis, maka lapangkanlah, nescaya Allah akan melapangkan untuk kamu. Dan apabila diminta kamu bangun maka bangunlah, supaya Allah meninggikan orang yang beriman di antara kamu, dan juga orang yang diberi ilmu pengetahuan akan darjat. Dan Allah Maha Mengetahui tentang apa yang kamu lakukan". </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86073" y="980728"/>
            <a:ext cx="8534399" cy="2800767"/>
          </a:xfrm>
          <a:prstGeom prst="rect">
            <a:avLst/>
          </a:prstGeom>
          <a:solidFill>
            <a:schemeClr val="bg1">
              <a:alpha val="40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يَأَيُّهَا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آمَنُوا إِذَا قِيلَ لَكُمْ تَفَسَّحُوا فِي الْمَجَالِسِ فَافْسَحُوا يَفْسَحِ اللَّهُ لَكُمْ وَإِذَا قِيلَ انشُزُوا فَانشُزُوا يَرْفَعِ اللَّهُ الَّذِينَ آمَنُوا مِنكُمْ وَالَّذِينَ أُوتُوا الْعِلْمَ دَرَجَاتٍ وَاللَّهُ بِمَا تَعْمَلُونَ خَبِيرٌ</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65112" y="-27384"/>
            <a:ext cx="2571776" cy="842986"/>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60040" y="1340768"/>
            <a:ext cx="8388424" cy="3477875"/>
          </a:xfrm>
          <a:prstGeom prst="rect">
            <a:avLst/>
          </a:prstGeom>
          <a:solidFill>
            <a:schemeClr val="bg1">
              <a:alpha val="49000"/>
            </a:schemeClr>
          </a:solidFill>
        </p:spPr>
        <p:txBody>
          <a:bodyPr wrap="square">
            <a:spAutoFit/>
          </a:bodyPr>
          <a:lstStyle/>
          <a:p>
            <a:pPr algn="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وَاسْتَغْفِرُ اللهَ العَظِيْمَ لِيْ وَلَكُمْ وَلِسَائِرِ الُمْسِلِمْينَ وَالمُسْلِمَاتِ وَالمُؤْمِنِيْنَ وَالمُؤْمِنَاتِ فَاسْتَغْفِرُوْهُ،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 </a:t>
            </a: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5787712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80067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16632"/>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76046" y="1791816"/>
            <a:ext cx="8272418"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295998"/>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44624"/>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1715324"/>
            <a:ext cx="8496944" cy="1569660"/>
          </a:xfrm>
          <a:prstGeom prst="rect">
            <a:avLst/>
          </a:prstGeom>
          <a:solidFill>
            <a:schemeClr val="bg1">
              <a:alpha val="46000"/>
            </a:schemeClr>
          </a:solidFill>
          <a:ln>
            <a:noFill/>
          </a:ln>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وَأَشْهَــدُ أَنْ لاَّ إِلَــهَ إِلاَّ اللهُ، وَحْـدَهُ لاَ شَـرِيْكَ لَهُ، وَأَشْهَدُ أَنَّ سَيِـّـدَنَا وَحَبِيْبَنَا مُحَـمَّـداً عَــبْدُ اللهِ وَرَسُـوْلُهُ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44431"/>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4462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772816"/>
            <a:ext cx="8382000" cy="1569660"/>
          </a:xfrm>
          <a:prstGeom prst="rect">
            <a:avLst/>
          </a:prstGeom>
          <a:solidFill>
            <a:schemeClr val="bg1">
              <a:alpha val="49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اَللّـهُـمَّ صَـلِّ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وَسَـلّ</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وَبَارِكْ عَلَى سَيّـِدِنَا مُحَمَّدٍ، وَعَلَى آلِهِ وَأَصْحَابِهِ أَجْمَعِين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6253"/>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4604935"/>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16632"/>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476046" y="1791816"/>
            <a:ext cx="8272418"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116632"/>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344603"/>
            <a:ext cx="9144000" cy="1172629"/>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Bertaqwalah</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dengan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sebenar-benarnya</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Janganlah</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kamu</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mati</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melainkan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6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keadaan</a:t>
            </a:r>
            <a:r>
              <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lang="en-US" sz="26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406384" y="1619456"/>
            <a:ext cx="8388424" cy="1754326"/>
          </a:xfrm>
          <a:prstGeom prst="rect">
            <a:avLst/>
          </a:prstGeom>
          <a:solidFill>
            <a:schemeClr val="bg1">
              <a:alpha val="4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97175855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05982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13219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67820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888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797774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273545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944758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97095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4462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411035"/>
            <a:ext cx="8676456" cy="2585323"/>
          </a:xfrm>
          <a:prstGeom prst="rect">
            <a:avLst/>
          </a:prstGeom>
          <a:solidFill>
            <a:schemeClr val="bg1">
              <a:alpha val="48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الْوَاحِدُ فِي الرُّبُوبِيَّةِ وَاْلأُلُوهِيَّة، وَأَشْهَدُ أَنَّ مُحَمَّداً عَبْدُهُ وَرَسُولُهُ نَبِيُّ الرَّحْمَة.</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51628"/>
            <a:ext cx="9144000" cy="1569660"/>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disembah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868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340768"/>
            <a:ext cx="8382000" cy="2585323"/>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صَاحِبِ الْمَقَامِ والشَّفَاعَة، وَعَلَى آلِهِ وَصَحْبِهِ وَالتَّابِعِينَ لَهُمْ بِإِحْسَانٍ إِلَى يَوْمِ الْقِيَامَة.</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16439"/>
            <a:ext cx="9144000" cy="2092881"/>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yang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memberi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syafaat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116632"/>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857598"/>
            <a:ext cx="8316416" cy="923330"/>
          </a:xfrm>
          <a:prstGeom prst="rect">
            <a:avLst/>
          </a:prstGeom>
          <a:solidFill>
            <a:schemeClr val="bg1">
              <a:alpha val="4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تَّقُوا 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وَاطْلُبُوا الْعِلْمَ مِنَ الْمَهْدِ إِلَى اللَّحْدِ.</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57464"/>
            <a:ext cx="9144000" cy="861774"/>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tuntutlah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ilmu</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buaian</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hingga</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liang</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lahad</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41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905000"/>
            <a:ext cx="8534399" cy="843613"/>
          </a:xfrm>
          <a:prstGeom prst="rect">
            <a:avLst/>
          </a:prstGeom>
          <a:solidFill>
            <a:srgbClr val="00B050">
              <a:alpha val="37000"/>
            </a:srgbClr>
          </a:solidFill>
          <a:ln w="25400" cap="flat" cmpd="sng" algn="ctr">
            <a:solidFill>
              <a:schemeClr val="bg1"/>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Al-</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31-32 :</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358080" y="2995688"/>
            <a:ext cx="8534399" cy="3046988"/>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وَعَلَّمَ آدَمَ الأَسْمَاء كُلَّهَا ثُمَّ عَرَضَهُمْ عَلَى الْمَلاَئِكَةِ فَقَالَ أَنبِئُونِي بِأَسْمَاء هَـؤُلاء إِن كُنتُمْ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صَادِقِينَ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قَالُواْ سُبْحَانَكَ لاَ عِلْمَ لَنَا إِلاَّ مَا عَلَّمْتَنَا إِنَّكَ أَنتَ الْعَلِيمُ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الْحَكِيمُ.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Freeform 7"/>
          <p:cNvSpPr/>
          <p:nvPr/>
        </p:nvSpPr>
        <p:spPr>
          <a:xfrm>
            <a:off x="358080" y="152400"/>
            <a:ext cx="7382271" cy="1527217"/>
          </a:xfrm>
          <a:prstGeom prst="homePlate">
            <a:avLst/>
          </a:prstGeom>
          <a:solidFill>
            <a:sysClr val="window" lastClr="FFFFFF"/>
          </a:solidFill>
          <a:ln w="38100" cap="flat" cmpd="sng" algn="ctr">
            <a:solidFill>
              <a:srgbClr val="C00000"/>
            </a:solidFill>
            <a:prstDash val="solid"/>
          </a:ln>
          <a:effectLst/>
        </p:spPr>
        <p:txBody>
          <a:bodyPr spcFirstLastPara="0" vert="horz" wrap="square" lIns="159454" tIns="159454" rIns="159454" bIns="159454" numCol="1" spcCol="1270" anchor="ctr" anchorCtr="0">
            <a:noAutofit/>
          </a:bodyPr>
          <a:lstStyle/>
          <a:p>
            <a:pPr lvl="0" defTabSz="1244600">
              <a:spcBef>
                <a:spcPct val="0"/>
              </a:spcBef>
              <a:spcAft>
                <a:spcPct val="35000"/>
              </a:spcAft>
            </a:pPr>
            <a:r>
              <a:rPr lang="sv-SE" sz="2400" b="1" kern="0" dirty="0">
                <a:ln>
                  <a:solidFill>
                    <a:prstClr val="black"/>
                  </a:solidFill>
                </a:ln>
                <a:solidFill>
                  <a:prstClr val="black">
                    <a:lumMod val="75000"/>
                    <a:lumOff val="25000"/>
                  </a:prstClr>
                </a:solidFill>
                <a:latin typeface="Arial"/>
              </a:rPr>
              <a:t>Ilmu </a:t>
            </a:r>
            <a:r>
              <a:rPr lang="sv-SE" sz="2400" b="1" kern="0" dirty="0" smtClean="0">
                <a:ln>
                  <a:solidFill>
                    <a:prstClr val="black"/>
                  </a:solidFill>
                </a:ln>
                <a:solidFill>
                  <a:prstClr val="black">
                    <a:lumMod val="75000"/>
                    <a:lumOff val="25000"/>
                  </a:prstClr>
                </a:solidFill>
                <a:latin typeface="Arial"/>
              </a:rPr>
              <a:t>- asas </a:t>
            </a:r>
            <a:r>
              <a:rPr lang="sv-SE" sz="2400" b="1" kern="0" dirty="0">
                <a:ln>
                  <a:solidFill>
                    <a:prstClr val="black"/>
                  </a:solidFill>
                </a:ln>
                <a:solidFill>
                  <a:prstClr val="black">
                    <a:lumMod val="75000"/>
                    <a:lumOff val="25000"/>
                  </a:prstClr>
                </a:solidFill>
                <a:latin typeface="Arial"/>
              </a:rPr>
              <a:t>terpenting dalam kehidupan </a:t>
            </a:r>
            <a:r>
              <a:rPr lang="sv-SE" sz="2400" b="1" kern="0" dirty="0" smtClean="0">
                <a:ln>
                  <a:solidFill>
                    <a:prstClr val="black"/>
                  </a:solidFill>
                </a:ln>
                <a:solidFill>
                  <a:prstClr val="black">
                    <a:lumMod val="75000"/>
                    <a:lumOff val="25000"/>
                  </a:prstClr>
                </a:solidFill>
                <a:latin typeface="Arial"/>
              </a:rPr>
              <a:t>   manusia. </a:t>
            </a:r>
          </a:p>
          <a:p>
            <a:pPr lvl="0" defTabSz="1244600">
              <a:lnSpc>
                <a:spcPct val="90000"/>
              </a:lnSpc>
              <a:spcBef>
                <a:spcPct val="0"/>
              </a:spcBef>
              <a:spcAft>
                <a:spcPct val="35000"/>
              </a:spcAft>
            </a:pPr>
            <a:r>
              <a:rPr lang="sv-SE" sz="2400" b="1" kern="0" dirty="0" smtClean="0">
                <a:ln>
                  <a:solidFill>
                    <a:prstClr val="black"/>
                  </a:solidFill>
                </a:ln>
                <a:solidFill>
                  <a:prstClr val="black">
                    <a:lumMod val="75000"/>
                    <a:lumOff val="25000"/>
                  </a:prstClr>
                </a:solidFill>
                <a:latin typeface="Arial"/>
              </a:rPr>
              <a:t>Ilmu – bukti kehebatan </a:t>
            </a:r>
            <a:r>
              <a:rPr lang="sv-SE" sz="2400" b="1" kern="0" dirty="0">
                <a:ln>
                  <a:solidFill>
                    <a:prstClr val="black"/>
                  </a:solidFill>
                </a:ln>
                <a:solidFill>
                  <a:prstClr val="black">
                    <a:lumMod val="75000"/>
                    <a:lumOff val="25000"/>
                  </a:prstClr>
                </a:solidFill>
                <a:latin typeface="Arial"/>
              </a:rPr>
              <a:t>manusia berbanding malaikat dan </a:t>
            </a:r>
            <a:r>
              <a:rPr lang="sv-SE" sz="2400" b="1" kern="0" dirty="0" smtClean="0">
                <a:ln>
                  <a:solidFill>
                    <a:prstClr val="black"/>
                  </a:solidFill>
                </a:ln>
                <a:solidFill>
                  <a:prstClr val="black">
                    <a:lumMod val="75000"/>
                    <a:lumOff val="25000"/>
                  </a:prstClr>
                </a:solidFill>
                <a:latin typeface="Arial"/>
              </a:rPr>
              <a:t>jin.</a:t>
            </a:r>
            <a:endParaRPr kumimoji="0" lang="en-MY" sz="2400" b="1" i="0" u="none" strike="noStrike" kern="0" cap="none" spc="0" normalizeH="0" baseline="0" noProof="0" dirty="0" smtClean="0">
              <a:ln>
                <a:solidFill>
                  <a:prstClr val="black"/>
                </a:solidFill>
              </a:ln>
              <a:solidFill>
                <a:prstClr val="black">
                  <a:lumMod val="75000"/>
                  <a:lumOff val="25000"/>
                </a:prstClr>
              </a:solidFill>
              <a:uLnTx/>
              <a:uFillTx/>
              <a:latin typeface="Arial"/>
            </a:endParaRP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1" y="-27384"/>
            <a:ext cx="38861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defTabSz="533400">
              <a:lnSpc>
                <a:spcPct val="90000"/>
              </a:lnSpc>
              <a:spcBef>
                <a:spcPct val="0"/>
              </a:spcBef>
              <a:spcAft>
                <a:spcPct val="35000"/>
              </a:spcAft>
            </a:pP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467544" y="1484784"/>
            <a:ext cx="8168208" cy="3816429"/>
          </a:xfrm>
          <a:prstGeom prst="rect">
            <a:avLst/>
          </a:prstGeom>
          <a:solidFill>
            <a:srgbClr val="0070C0">
              <a:alpha val="45000"/>
            </a:srgbClr>
          </a:solidFill>
        </p:spPr>
        <p:txBody>
          <a:bodyPr wrap="square">
            <a:spAutoFit/>
          </a:bodyPr>
          <a:lstStyle/>
          <a:p>
            <a:pPr algn="ct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Ia telah mengajarkan Nabi Adam, akan segala nama benda-benda dan gunanya, kemudian ditunjukkannya kepada malaikat lalu Ia berfirman: “Terangkanlah kepada-Ku nama benda-benda ini semuanya, jika kamu golongan yang benar”. </a:t>
            </a:r>
            <a:endPar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 </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 menjawab: </a:t>
            </a:r>
            <a:endPar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 Suci Engkau Kami tidak mempunyai pengetahuan selain dari apa yang Engkau ajarkan kepada kami; sesungguhnya Engkau jualah Yang Maha Mengetahui, lagi Maha Bijaksana”.</a:t>
            </a:r>
          </a:p>
        </p:txBody>
      </p:sp>
    </p:spTree>
    <p:extLst>
      <p:ext uri="{BB962C8B-B14F-4D97-AF65-F5344CB8AC3E}">
        <p14:creationId xmlns:p14="http://schemas.microsoft.com/office/powerpoint/2010/main" val="165143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0"/>
            <a:ext cx="9144000" cy="683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89974" y="2063768"/>
            <a:ext cx="6858000" cy="1219200"/>
          </a:xfrm>
          <a:prstGeom prst="rect">
            <a:avLst/>
          </a:prstGeom>
          <a:solidFill>
            <a:schemeClr val="accent3">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60039" tIns="160039" rIns="160039" bIns="160039" numCol="1" spcCol="1270" anchor="ctr" anchorCtr="0">
            <a:noAutofit/>
          </a:bodyPr>
          <a:lstStyle/>
          <a:p>
            <a:pPr lvl="0" algn="ctr" defTabSz="1111250">
              <a:lnSpc>
                <a:spcPct val="90000"/>
              </a:lnSpc>
              <a:spcBef>
                <a:spcPct val="0"/>
              </a:spcBef>
              <a:spcAft>
                <a:spcPct val="35000"/>
              </a:spcAft>
            </a:pP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Mengetahui</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sesuatu</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sesuai</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dengan</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hakikat</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sebenarnya</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dengan</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pengetahuan</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yang </a:t>
            </a:r>
            <a:r>
              <a:rPr lang="en-MY" sz="2400" b="1" dirty="0" err="1">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yakin</a:t>
            </a:r>
            <a:r>
              <a:rPr lang="en-MY"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4" name="Rectangle 3"/>
          <p:cNvSpPr/>
          <p:nvPr/>
        </p:nvSpPr>
        <p:spPr>
          <a:xfrm>
            <a:off x="257148" y="188640"/>
            <a:ext cx="3248052" cy="553998"/>
          </a:xfrm>
          <a:prstGeom prst="rect">
            <a:avLst/>
          </a:prstGeom>
        </p:spPr>
        <p:txBody>
          <a:bodyPr wrap="square">
            <a:spAutoFit/>
          </a:bodyPr>
          <a:lstStyle/>
          <a:p>
            <a:pP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Takrifan</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001778"/>
            <a:ext cx="8784976" cy="830997"/>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إِدْرَاكُ الشَّيْءِ عَلَى مَا هُوَ عَلَيْهِ إِدْرَاكاً جَازِماً</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Freeform 5"/>
          <p:cNvSpPr/>
          <p:nvPr/>
        </p:nvSpPr>
        <p:spPr>
          <a:xfrm>
            <a:off x="1403648" y="4472246"/>
            <a:ext cx="6264696" cy="900970"/>
          </a:xfrm>
          <a:custGeom>
            <a:avLst/>
            <a:gdLst>
              <a:gd name="connsiteX0" fmla="*/ 0 w 2999161"/>
              <a:gd name="connsiteY0" fmla="*/ 129614 h 1296144"/>
              <a:gd name="connsiteX1" fmla="*/ 129614 w 2999161"/>
              <a:gd name="connsiteY1" fmla="*/ 0 h 1296144"/>
              <a:gd name="connsiteX2" fmla="*/ 2869547 w 2999161"/>
              <a:gd name="connsiteY2" fmla="*/ 0 h 1296144"/>
              <a:gd name="connsiteX3" fmla="*/ 2999161 w 2999161"/>
              <a:gd name="connsiteY3" fmla="*/ 129614 h 1296144"/>
              <a:gd name="connsiteX4" fmla="*/ 2999161 w 2999161"/>
              <a:gd name="connsiteY4" fmla="*/ 1166530 h 1296144"/>
              <a:gd name="connsiteX5" fmla="*/ 2869547 w 2999161"/>
              <a:gd name="connsiteY5" fmla="*/ 1296144 h 1296144"/>
              <a:gd name="connsiteX6" fmla="*/ 129614 w 2999161"/>
              <a:gd name="connsiteY6" fmla="*/ 1296144 h 1296144"/>
              <a:gd name="connsiteX7" fmla="*/ 0 w 2999161"/>
              <a:gd name="connsiteY7" fmla="*/ 1166530 h 1296144"/>
              <a:gd name="connsiteX8" fmla="*/ 0 w 2999161"/>
              <a:gd name="connsiteY8" fmla="*/ 129614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9161" h="1296144">
                <a:moveTo>
                  <a:pt x="0" y="129614"/>
                </a:moveTo>
                <a:cubicBezTo>
                  <a:pt x="0" y="58030"/>
                  <a:pt x="58030" y="0"/>
                  <a:pt x="129614" y="0"/>
                </a:cubicBezTo>
                <a:lnTo>
                  <a:pt x="2869547" y="0"/>
                </a:lnTo>
                <a:cubicBezTo>
                  <a:pt x="2941131" y="0"/>
                  <a:pt x="2999161" y="58030"/>
                  <a:pt x="2999161" y="129614"/>
                </a:cubicBezTo>
                <a:lnTo>
                  <a:pt x="2999161" y="1166530"/>
                </a:lnTo>
                <a:cubicBezTo>
                  <a:pt x="2999161" y="1238114"/>
                  <a:pt x="2941131" y="1296144"/>
                  <a:pt x="2869547" y="1296144"/>
                </a:cubicBezTo>
                <a:lnTo>
                  <a:pt x="129614" y="1296144"/>
                </a:lnTo>
                <a:cubicBezTo>
                  <a:pt x="58030" y="1296144"/>
                  <a:pt x="0" y="1238114"/>
                  <a:pt x="0" y="1166530"/>
                </a:cubicBezTo>
                <a:lnTo>
                  <a:pt x="0" y="129614"/>
                </a:lnTo>
                <a:close/>
              </a:path>
            </a:pathLst>
          </a:custGeom>
          <a:solidFill>
            <a:sysClr val="window" lastClr="FFFFFF"/>
          </a:solidFill>
          <a:ln w="38100" cap="flat" cmpd="sng" algn="ctr">
            <a:solidFill>
              <a:srgbClr val="0070C0"/>
            </a:solidFill>
            <a:prstDash val="solid"/>
          </a:ln>
          <a:effectLst/>
        </p:spPr>
        <p:txBody>
          <a:bodyPr lIns="133213" tIns="133213" rIns="133213" bIns="13321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fi-FI" sz="2400" b="1" kern="0" dirty="0" smtClean="0">
                <a:ln w="317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Arial"/>
              </a:rPr>
              <a:t>ILMU</a:t>
            </a:r>
            <a:r>
              <a:rPr lang="fi-FI" sz="2400" kern="0" dirty="0" smtClean="0">
                <a:ln w="317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Arial"/>
              </a:rPr>
              <a:t> </a:t>
            </a:r>
            <a:r>
              <a:rPr lang="fi-FI" sz="2400" kern="0" dirty="0" smtClean="0">
                <a:ln w="3175" cmpd="sng">
                  <a:solidFill>
                    <a:schemeClr val="tx1"/>
                  </a:solidFill>
                  <a:prstDash val="solid"/>
                </a:ln>
                <a:effectLst>
                  <a:outerShdw blurRad="63500" dir="3600000" algn="tl" rotWithShape="0">
                    <a:srgbClr val="000000">
                      <a:alpha val="70000"/>
                    </a:srgbClr>
                  </a:outerShdw>
                </a:effectLst>
                <a:latin typeface="Arial"/>
              </a:rPr>
              <a:t>          sesuatu yang suci dan tinggi nilainya.</a:t>
            </a:r>
            <a:endParaRPr kumimoji="0" lang="en-MY" sz="2400" b="0" i="0" u="none" strike="noStrike" kern="0" cap="none" spc="0" normalizeH="0" baseline="0" noProof="0" dirty="0">
              <a:ln w="3175" cmpd="sng">
                <a:solidFill>
                  <a:schemeClr val="tx1"/>
                </a:solidFill>
                <a:prstDash val="solid"/>
              </a:ln>
              <a:effectLst>
                <a:outerShdw blurRad="63500" dir="3600000" algn="tl" rotWithShape="0">
                  <a:srgbClr val="000000">
                    <a:alpha val="70000"/>
                  </a:srgbClr>
                </a:outerShdw>
              </a:effectLst>
              <a:uLnTx/>
              <a:uFillTx/>
              <a:latin typeface="Arial"/>
            </a:endParaRPr>
          </a:p>
        </p:txBody>
      </p:sp>
      <p:sp>
        <p:nvSpPr>
          <p:cNvPr id="7" name="Rectangle 6"/>
          <p:cNvSpPr/>
          <p:nvPr/>
        </p:nvSpPr>
        <p:spPr>
          <a:xfrm>
            <a:off x="1547664" y="5589240"/>
            <a:ext cx="6012733" cy="790014"/>
          </a:xfrm>
          <a:prstGeom prst="rect">
            <a:avLst/>
          </a:prstGeom>
          <a:solidFill>
            <a:sysClr val="window" lastClr="FFFFFF"/>
          </a:solidFill>
          <a:ln w="38100" cap="flat" cmpd="sng" algn="ctr">
            <a:solidFill>
              <a:srgbClr val="C00000"/>
            </a:solidFill>
            <a:prstDash val="sysDash"/>
          </a:ln>
          <a:effectLst/>
        </p:spPr>
        <p:txBody>
          <a:bodyPr lIns="141656" tIns="141656" rIns="141656" bIns="14165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Para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ulama</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pewaris</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Nabi</a:t>
            </a:r>
            <a:r>
              <a:rPr lang="es-ES" sz="2400" kern="0" dirty="0" smtClean="0">
                <a:ln w="3175" cmpd="sng">
                  <a:solidFill>
                    <a:srgbClr val="C00000"/>
                  </a:solidFill>
                  <a:prstDash val="solid"/>
                </a:ln>
                <a:effectLst>
                  <a:outerShdw blurRad="63500" dir="3600000" algn="tl" rotWithShape="0">
                    <a:srgbClr val="000000">
                      <a:alpha val="70000"/>
                    </a:srgbClr>
                  </a:outerShdw>
                </a:effectLst>
                <a:latin typeface="Arial"/>
              </a:rPr>
              <a:t> </a:t>
            </a:r>
            <a:r>
              <a:rPr lang="es-ES" sz="2400" kern="0" dirty="0" err="1" smtClean="0">
                <a:ln w="3175" cmpd="sng">
                  <a:solidFill>
                    <a:srgbClr val="C00000"/>
                  </a:solidFill>
                  <a:prstDash val="solid"/>
                </a:ln>
                <a:effectLst>
                  <a:outerShdw blurRad="63500" dir="3600000" algn="tl" rotWithShape="0">
                    <a:srgbClr val="000000">
                      <a:alpha val="70000"/>
                    </a:srgbClr>
                  </a:outerShdw>
                </a:effectLst>
                <a:latin typeface="Arial"/>
              </a:rPr>
              <a:t>s.a.w</a:t>
            </a:r>
            <a:endParaRPr kumimoji="0" lang="en-MY" sz="2400" b="0" i="0" u="none" strike="noStrike" kern="0" cap="none" spc="0" normalizeH="0" baseline="0" noProof="0" dirty="0">
              <a:ln w="3175" cmpd="sng">
                <a:solidFill>
                  <a:srgbClr val="C00000"/>
                </a:solidFill>
                <a:prstDash val="solid"/>
              </a:ln>
              <a:effectLst>
                <a:outerShdw blurRad="63500" dir="3600000" algn="tl" rotWithShape="0">
                  <a:srgbClr val="000000">
                    <a:alpha val="70000"/>
                  </a:srgbClr>
                </a:outerShdw>
              </a:effectLst>
              <a:uLnTx/>
              <a:uFillTx/>
              <a:latin typeface="Arial"/>
            </a:endParaRPr>
          </a:p>
        </p:txBody>
      </p:sp>
      <p:sp>
        <p:nvSpPr>
          <p:cNvPr id="8" name="Rectangle 7"/>
          <p:cNvSpPr/>
          <p:nvPr/>
        </p:nvSpPr>
        <p:spPr>
          <a:xfrm>
            <a:off x="1419944" y="3526028"/>
            <a:ext cx="6248400" cy="767068"/>
          </a:xfrm>
          <a:prstGeom prst="rect">
            <a:avLst/>
          </a:prstGeom>
          <a:solidFill>
            <a:sysClr val="window" lastClr="FFFFFF"/>
          </a:solidFill>
          <a:ln w="38100" cap="flat" cmpd="sng" algn="ctr">
            <a:solidFill>
              <a:srgbClr val="C00000"/>
            </a:solidFill>
            <a:prstDash val="solid"/>
          </a:ln>
          <a:effectLst/>
        </p:spPr>
        <p:txBody>
          <a:bodyPr spcFirstLastPara="0" vert="horz" wrap="square" lIns="160039" tIns="160039" rIns="160039" bIns="160039" numCol="1" spcCol="1270" anchor="ctr" anchorCtr="0">
            <a:noAutofit/>
          </a:bodyPr>
          <a:lstStyle/>
          <a:p>
            <a:pPr algn="ctr" defTabSz="1111250">
              <a:lnSpc>
                <a:spcPct val="90000"/>
              </a:lnSpc>
              <a:spcBef>
                <a:spcPct val="0"/>
              </a:spcBef>
              <a:spcAft>
                <a:spcPct val="35000"/>
              </a:spcAft>
            </a:pPr>
            <a:r>
              <a:rPr lang="en-US"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Pengetahuan</a:t>
            </a:r>
            <a:r>
              <a:rPr lang="en-US"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yang </a:t>
            </a:r>
            <a:r>
              <a:rPr lang="en-US" sz="2400" kern="0" dirty="0" err="1"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sebenar</a:t>
            </a:r>
            <a:r>
              <a:rPr lang="en-US"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r>
              <a:rPr lang="en-US" sz="2400" b="1"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ILMU</a:t>
            </a:r>
            <a:r>
              <a:rPr lang="en-US" sz="2400" kern="0" dirty="0" smtClean="0">
                <a:ln w="3175" cmpd="sng">
                  <a:solidFill>
                    <a:schemeClr val="tx1"/>
                  </a:solidFill>
                  <a:prstDash val="solid"/>
                </a:ln>
                <a:effectLst>
                  <a:glow rad="177800">
                    <a:schemeClr val="bg1"/>
                  </a:glow>
                  <a:outerShdw blurRad="63500" dir="3600000" algn="tl" rotWithShape="0">
                    <a:srgbClr val="000000">
                      <a:alpha val="70000"/>
                    </a:srgbClr>
                  </a:outerShdw>
                </a:effectLst>
                <a:latin typeface="Arial"/>
              </a:rPr>
              <a:t> .</a:t>
            </a:r>
            <a:endParaRPr lang="en-MY" sz="2400" kern="0" dirty="0">
              <a:ln w="3175" cmpd="sng">
                <a:solidFill>
                  <a:schemeClr val="tx1"/>
                </a:solidFill>
                <a:prstDash val="solid"/>
              </a:ln>
              <a:effectLst>
                <a:glow rad="177800">
                  <a:schemeClr val="bg1"/>
                </a:glow>
                <a:outerShdw blurRad="63500" dir="3600000" algn="tl" rotWithShape="0">
                  <a:srgbClr val="000000">
                    <a:alpha val="70000"/>
                  </a:srgbClr>
                </a:outerShdw>
              </a:effectLst>
              <a:latin typeface="Arial"/>
            </a:endParaRPr>
          </a:p>
        </p:txBody>
      </p:sp>
      <p:sp>
        <p:nvSpPr>
          <p:cNvPr id="2" name="Right Arrow 1"/>
          <p:cNvSpPr/>
          <p:nvPr/>
        </p:nvSpPr>
        <p:spPr>
          <a:xfrm>
            <a:off x="5696271" y="3573016"/>
            <a:ext cx="585327" cy="665628"/>
          </a:xfrm>
          <a:prstGeom prst="rightArrow">
            <a:avLst/>
          </a:prstGeom>
          <a:ln>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0" name="Right Arrow 9"/>
          <p:cNvSpPr/>
          <p:nvPr/>
        </p:nvSpPr>
        <p:spPr>
          <a:xfrm>
            <a:off x="2699792" y="4581128"/>
            <a:ext cx="585327" cy="665628"/>
          </a:xfrm>
          <a:prstGeom prst="rightArrow">
            <a:avLst/>
          </a:prstGeom>
          <a:ln>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1" name="Right Arrow 10"/>
          <p:cNvSpPr/>
          <p:nvPr/>
        </p:nvSpPr>
        <p:spPr>
          <a:xfrm>
            <a:off x="3815981" y="5633124"/>
            <a:ext cx="585327" cy="665628"/>
          </a:xfrm>
          <a:prstGeom prst="rightArrow">
            <a:avLst/>
          </a:prstGeom>
          <a:ln>
            <a:solidFill>
              <a:schemeClr val="tx1"/>
            </a:solidFill>
          </a:ln>
          <a:effectLst>
            <a:glow rad="63500">
              <a:schemeClr val="accent1">
                <a:satMod val="175000"/>
                <a:alpha val="40000"/>
              </a:schemeClr>
            </a:glow>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712927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1218</Words>
  <Application>Microsoft Office PowerPoint</Application>
  <PresentationFormat>On-screen Show (4:3)</PresentationFormat>
  <Paragraphs>100</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10</cp:revision>
  <dcterms:created xsi:type="dcterms:W3CDTF">2016-11-22T15:15:25Z</dcterms:created>
  <dcterms:modified xsi:type="dcterms:W3CDTF">2016-11-24T07:48:49Z</dcterms:modified>
</cp:coreProperties>
</file>